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79" r:id="rId3"/>
    <p:sldId id="258" r:id="rId4"/>
    <p:sldId id="275" r:id="rId5"/>
    <p:sldId id="268" r:id="rId6"/>
    <p:sldId id="264" r:id="rId7"/>
    <p:sldId id="272" r:id="rId8"/>
    <p:sldId id="280" r:id="rId9"/>
    <p:sldId id="281" r:id="rId10"/>
    <p:sldId id="282" r:id="rId11"/>
    <p:sldId id="283" r:id="rId12"/>
    <p:sldId id="285" r:id="rId13"/>
  </p:sldIdLst>
  <p:sldSz cx="9144000" cy="6858000" type="screen4x3"/>
  <p:notesSz cx="6858000" cy="9144000"/>
  <p:embeddedFontLst>
    <p:embeddedFont>
      <p:font typeface="Berlin Sans FB Demi" panose="020E0802020502020306" pitchFamily="34" charset="0"/>
      <p:bold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Arial Black" panose="020B0A04020102020204" pitchFamily="34" charset="0"/>
      <p:bold r:id="rId20"/>
    </p:embeddedFont>
    <p:embeddedFont>
      <p:font typeface="Aharoni" panose="02010803020104030203" pitchFamily="2" charset="-79"/>
      <p:bold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4" autoAdjust="0"/>
    <p:restoredTop sz="83784" autoAdjust="0"/>
  </p:normalViewPr>
  <p:slideViewPr>
    <p:cSldViewPr>
      <p:cViewPr varScale="1">
        <p:scale>
          <a:sx n="51" d="100"/>
          <a:sy n="51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800">
                <a:latin typeface="Adobe Gothic Std B" pitchFamily="34" charset="-128"/>
                <a:ea typeface="Adobe Gothic Std B" pitchFamily="34" charset="-128"/>
              </a:defRPr>
            </a:pPr>
            <a:r>
              <a:rPr lang="en-US" sz="2800" dirty="0" smtClean="0">
                <a:latin typeface="Adobe Gothic Std B" pitchFamily="34" charset="-128"/>
                <a:ea typeface="Adobe Gothic Std B" pitchFamily="34" charset="-128"/>
              </a:rPr>
              <a:t>Fervent Qualities </a:t>
            </a:r>
            <a:r>
              <a:rPr lang="en-US" sz="2800" dirty="0">
                <a:latin typeface="Adobe Gothic Std B" pitchFamily="34" charset="-128"/>
                <a:ea typeface="Adobe Gothic Std B" pitchFamily="34" charset="-128"/>
              </a:rPr>
              <a:t>of </a:t>
            </a:r>
            <a:r>
              <a:rPr lang="en-US" sz="2800" dirty="0" smtClean="0">
                <a:latin typeface="Adobe Gothic Std B" pitchFamily="34" charset="-128"/>
                <a:ea typeface="Adobe Gothic Std B" pitchFamily="34" charset="-128"/>
              </a:rPr>
              <a:t>Early</a:t>
            </a:r>
            <a:r>
              <a:rPr lang="en-US" sz="2800" baseline="0" dirty="0" smtClean="0">
                <a:latin typeface="Adobe Gothic Std B" pitchFamily="34" charset="-128"/>
                <a:ea typeface="Adobe Gothic Std B" pitchFamily="34" charset="-128"/>
              </a:rPr>
              <a:t> Disciples</a:t>
            </a:r>
            <a:endParaRPr lang="en-US" sz="2800" dirty="0">
              <a:latin typeface="Adobe Gothic Std B" pitchFamily="34" charset="-128"/>
              <a:ea typeface="Adobe Gothic Std B" pitchFamily="34" charset="-128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815252260134149"/>
          <c:y val="0.17375082020997376"/>
          <c:w val="0.48980618742101689"/>
          <c:h val="0.8262491797900262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Qualities of the Infant Church</c:v>
                </c:pt>
              </c:strCache>
            </c:strRef>
          </c:tx>
          <c:dLbls>
            <c:dLbl>
              <c:idx val="0"/>
              <c:layout>
                <c:manualLayout>
                  <c:x val="-0.14886300670749489"/>
                  <c:y val="0.2321542814960629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088922912413725"/>
                  <c:y val="-0.2341275016404199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3200"/>
                    </a:pPr>
                    <a:r>
                      <a:rPr lang="en-US" sz="2600" spc="-150" dirty="0" smtClean="0">
                        <a:latin typeface="Arial Black" panose="020B0A04020102020204" pitchFamily="34" charset="0"/>
                      </a:rPr>
                      <a:t>CHARITY</a:t>
                    </a:r>
                    <a:endParaRPr lang="en-US" sz="2600" spc="-150" dirty="0">
                      <a:latin typeface="Arial Black" panose="020B0A04020102020204" pitchFamily="34" charset="0"/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3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Fear</c:v>
                </c:pt>
                <c:pt idx="1">
                  <c:v>Unity</c:v>
                </c:pt>
                <c:pt idx="2">
                  <c:v>Charity</c:v>
                </c:pt>
                <c:pt idx="3">
                  <c:v>Joy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effectLst>
      <a:glow rad="63500">
        <a:schemeClr val="accent6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spc="300" baseline="0">
                <a:solidFill>
                  <a:prstClr val="white"/>
                </a:solidFill>
                <a:latin typeface="Adobe Gothic Std B" pitchFamily="34" charset="-128"/>
                <a:ea typeface="Adobe Gothic Std B" pitchFamily="34" charset="-128"/>
                <a:cs typeface="+mn-cs"/>
              </a:defRPr>
            </a:pPr>
            <a:r>
              <a:rPr lang="en-US" sz="2800" b="1" i="0" spc="300" baseline="0" dirty="0" smtClean="0">
                <a:effectLst/>
                <a:latin typeface="Adobe Gothic Std B" pitchFamily="34" charset="-128"/>
                <a:ea typeface="Adobe Gothic Std B" pitchFamily="34" charset="-128"/>
              </a:rPr>
              <a:t>Some Disruptors To Pure Charity</a:t>
            </a:r>
            <a:endParaRPr lang="en-US" sz="2800" dirty="0" smtClean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6053757169242736E-2"/>
          <c:y val="0.25187582020997373"/>
          <c:w val="0.36771556333236122"/>
          <c:h val="0.620520013123359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Qualities of the Infant Church</c:v>
                </c:pt>
              </c:strCache>
            </c:strRef>
          </c:tx>
          <c:dPt>
            <c:idx val="1"/>
            <c:bubble3D val="0"/>
          </c:dPt>
          <c:dPt>
            <c:idx val="2"/>
            <c:bubble3D val="0"/>
            <c:explosion val="10"/>
          </c:dPt>
          <c:dLbls>
            <c:dLbl>
              <c:idx val="0"/>
              <c:layout>
                <c:manualLayout>
                  <c:x val="-0.12108522892971711"/>
                  <c:y val="0.21132094816272967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/>
                      <a:t>Fear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163009137746671"/>
                  <c:y val="-0.1976691683070866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581850879751136E-2"/>
                  <c:y val="-0.218486712598425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Arial Black" panose="020B0A04020102020204" pitchFamily="34" charset="0"/>
                      </a:rPr>
                      <a:t>Charity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Fear</c:v>
                </c:pt>
                <c:pt idx="1">
                  <c:v>Unity</c:v>
                </c:pt>
                <c:pt idx="2">
                  <c:v>Charity</c:v>
                </c:pt>
                <c:pt idx="3">
                  <c:v>Joy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effectLst>
      <a:glow rad="63500">
        <a:schemeClr val="accent6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226BF-FE2B-4EE0-B624-0CE405E2ED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FCF86-5477-44D2-AFA3-D9FFE9E5A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6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77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2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69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7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8973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998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321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99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33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222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0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83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83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26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82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2701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7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68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5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061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25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580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539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47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55775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116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D175CD-7302-424C-8F74-C44EA7DC4C73}" type="datetime1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2/14/2014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Steven J. Wallace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6C5DFD-4BC8-44B6-959E-F99E0FCB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3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9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Expository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Excerpts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From Acts 2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64008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Verses Are From The </a:t>
            </a:r>
            <a:r>
              <a:rPr lang="en-US" sz="2400" dirty="0" err="1" smtClean="0"/>
              <a:t>NKJV</a:t>
            </a:r>
            <a:r>
              <a:rPr lang="en-US" sz="2400" dirty="0" smtClean="0"/>
              <a:t> Unless Noted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974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92934"/>
                </a:solidFill>
              </a:rPr>
              <a:t>(Acts </a:t>
            </a:r>
            <a:r>
              <a:rPr lang="en-US" b="1" dirty="0">
                <a:solidFill>
                  <a:srgbClr val="292934"/>
                </a:solidFill>
              </a:rPr>
              <a:t>2:42-47)</a:t>
            </a:r>
          </a:p>
        </p:txBody>
      </p:sp>
      <p:pic>
        <p:nvPicPr>
          <p:cNvPr id="2050" name="Picture 2" descr="C:\Users\Steven\AppData\Local\Microsoft\Windows\Temporary Internet Files\Content.IE5\2U9RUMRX\MP90040013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2286000" cy="3121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4953000"/>
            <a:ext cx="7315200" cy="64633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  <a:latin typeface="Chaparral Pro Light" pitchFamily="18" charset="0"/>
              </a:rPr>
              <a:t>Fervor of the Early Church</a:t>
            </a:r>
            <a:endParaRPr lang="en-US" sz="3600" dirty="0">
              <a:solidFill>
                <a:srgbClr val="FFFFFF"/>
              </a:solidFill>
              <a:latin typeface="Chaparral Pro L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599331"/>
            <a:ext cx="7315200" cy="36933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q</a:t>
            </a:r>
            <a:r>
              <a:rPr lang="en-US" dirty="0" smtClean="0">
                <a:solidFill>
                  <a:srgbClr val="FFFFFF"/>
                </a:solidFill>
              </a:rPr>
              <a:t>ualities of the disciples (3)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90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Believe?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Arial Black" panose="020B0A04020102020204" pitchFamily="34" charset="0"/>
              </a:rPr>
              <a:t>In CONFESSION</a:t>
            </a:r>
          </a:p>
          <a:p>
            <a:pPr lvl="1"/>
            <a:r>
              <a:rPr lang="en-US" sz="3200" dirty="0" smtClean="0"/>
              <a:t>“because </a:t>
            </a:r>
            <a:r>
              <a:rPr lang="en-US" sz="3200" dirty="0"/>
              <a:t>He has appointed a day on which He will judge the world in righteousness by the Man whom He has ordained. </a:t>
            </a:r>
            <a: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He has given assurance of this to all by raising Him from the 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dead</a:t>
            </a:r>
            <a:r>
              <a:rPr lang="en-US" sz="3200" dirty="0" smtClean="0"/>
              <a:t>” (Acts 17:31)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5410200"/>
            <a:ext cx="79248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spc="300" dirty="0" err="1" smtClean="0"/>
              <a:t>Resurr</a:t>
            </a:r>
            <a:r>
              <a:rPr lang="en-US" sz="3200" spc="300" dirty="0" smtClean="0"/>
              <a:t>. </a:t>
            </a:r>
            <a:r>
              <a:rPr lang="en-US" sz="3200" spc="300" dirty="0" smtClean="0">
                <a:latin typeface="Arial"/>
                <a:cs typeface="Arial"/>
              </a:rPr>
              <a:t>→ Son of God (Rom. 1:4)</a:t>
            </a:r>
            <a:endParaRPr lang="en-US" sz="3200" spc="3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963497"/>
            <a:ext cx="7924800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 smtClean="0"/>
              <a:t>Believe in </a:t>
            </a:r>
            <a:r>
              <a:rPr lang="en-US" sz="3200" spc="-150" dirty="0" err="1" smtClean="0"/>
              <a:t>Resurr</a:t>
            </a:r>
            <a:r>
              <a:rPr lang="en-US" sz="3200" spc="-150" dirty="0" smtClean="0"/>
              <a:t>. </a:t>
            </a:r>
            <a:r>
              <a:rPr lang="en-US" sz="3200" spc="-150" dirty="0" smtClean="0">
                <a:latin typeface="Arial"/>
                <a:cs typeface="Arial"/>
              </a:rPr>
              <a:t>→ Confess Lord (Rom. 10:9)</a:t>
            </a:r>
            <a:endParaRPr lang="en-US" sz="3200" spc="-150" dirty="0"/>
          </a:p>
        </p:txBody>
      </p:sp>
    </p:spTree>
    <p:extLst>
      <p:ext uri="{BB962C8B-B14F-4D97-AF65-F5344CB8AC3E}">
        <p14:creationId xmlns:p14="http://schemas.microsoft.com/office/powerpoint/2010/main" val="3268359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Believe?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Arial Black" panose="020B0A04020102020204" pitchFamily="34" charset="0"/>
              </a:rPr>
              <a:t>In BAPTISM</a:t>
            </a:r>
          </a:p>
          <a:p>
            <a:pPr lvl="1"/>
            <a:r>
              <a:rPr lang="en-US" sz="3200" dirty="0"/>
              <a:t>“Or do you not know that as many of us as were baptized into Christ Jesus were baptized into His death</a:t>
            </a:r>
            <a:r>
              <a:rPr lang="en-US" sz="3200" dirty="0" smtClean="0"/>
              <a:t>?” (Rom. 6:3)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851140" y="4495800"/>
            <a:ext cx="3048000" cy="61555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solidFill>
                  <a:prstClr val="white"/>
                </a:solidFill>
              </a:rPr>
              <a:t>Bapt. </a:t>
            </a:r>
            <a:r>
              <a:rPr lang="en-US" sz="3400" dirty="0" smtClean="0">
                <a:solidFill>
                  <a:prstClr val="white"/>
                </a:solidFill>
                <a:cs typeface="Arial"/>
              </a:rPr>
              <a:t>→ Christ</a:t>
            </a:r>
            <a:endParaRPr lang="en-US" sz="34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140" y="5203686"/>
            <a:ext cx="3048000" cy="61555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solidFill>
                  <a:prstClr val="white"/>
                </a:solidFill>
              </a:rPr>
              <a:t>Bapt. </a:t>
            </a:r>
            <a:r>
              <a:rPr lang="en-US" sz="3400" dirty="0" smtClean="0">
                <a:solidFill>
                  <a:prstClr val="white"/>
                </a:solidFill>
                <a:latin typeface="Arial"/>
                <a:cs typeface="Arial"/>
              </a:rPr>
              <a:t>→ Death</a:t>
            </a:r>
            <a:endParaRPr lang="en-US" sz="34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4495800"/>
            <a:ext cx="40386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Baptism Is INTO God’s Gift!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3276600"/>
            <a:ext cx="35814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762702"/>
            <a:ext cx="40386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1140" y="6248400"/>
            <a:ext cx="745466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To reject baptism is to reject God’s charity!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9665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 Broken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2:1-11	– God Keeps His Promises</a:t>
            </a:r>
          </a:p>
          <a:p>
            <a:pPr marL="0" indent="0">
              <a:buNone/>
            </a:pPr>
            <a:r>
              <a:rPr lang="en-US" sz="2800" dirty="0" smtClean="0"/>
              <a:t>2:12, 13	– Man’s Slow Heart</a:t>
            </a:r>
          </a:p>
          <a:p>
            <a:pPr marL="0" indent="0">
              <a:buNone/>
            </a:pPr>
            <a:r>
              <a:rPr lang="en-US" sz="2800" dirty="0" smtClean="0"/>
              <a:t>2:14-36	– Wisdom  in Answering Critics</a:t>
            </a:r>
          </a:p>
          <a:p>
            <a:pPr marL="0" indent="0">
              <a:buNone/>
            </a:pPr>
            <a:r>
              <a:rPr lang="en-US" sz="2800" dirty="0" smtClean="0"/>
              <a:t>2:37-41	– The Desired Effect and Plan</a:t>
            </a:r>
          </a:p>
          <a:p>
            <a:pPr marL="0" indent="0">
              <a:buNone/>
            </a:pPr>
            <a:r>
              <a:rPr lang="en-US" sz="2800" dirty="0" smtClean="0"/>
              <a:t>2:42-47</a:t>
            </a:r>
            <a:r>
              <a:rPr lang="en-US" sz="2800" dirty="0"/>
              <a:t>	</a:t>
            </a:r>
            <a:r>
              <a:rPr lang="en-US" sz="2800" dirty="0" smtClean="0"/>
              <a:t>– The Fervor of the Early Church</a:t>
            </a:r>
            <a:endParaRPr lang="en-US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67000" y="42672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steadfast practice (2:42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solidFill>
                  <a:srgbClr val="FFFF00"/>
                </a:solidFill>
              </a:rPr>
              <a:t>The qualities of the disciples (2:43-46)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FEAR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UNITY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927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51987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81000"/>
            <a:ext cx="85534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541020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0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32034" y="2209800"/>
            <a:ext cx="510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“Now </a:t>
            </a:r>
            <a:r>
              <a:rPr lang="en-US" sz="3600" dirty="0"/>
              <a:t>all who </a:t>
            </a:r>
            <a:r>
              <a:rPr lang="en-US" sz="3600" b="1" dirty="0">
                <a:solidFill>
                  <a:schemeClr val="tx2"/>
                </a:solidFill>
              </a:rPr>
              <a:t>believed</a:t>
            </a:r>
            <a:r>
              <a:rPr lang="en-US" sz="3600" dirty="0"/>
              <a:t> were together,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and </a:t>
            </a:r>
            <a:r>
              <a:rPr lang="en-US" sz="3600" dirty="0"/>
              <a:t>had all things in </a:t>
            </a:r>
            <a:r>
              <a:rPr lang="en-US" sz="3600" dirty="0" smtClean="0"/>
              <a:t>common, and </a:t>
            </a:r>
            <a:r>
              <a:rPr lang="en-US" sz="3600" dirty="0"/>
              <a:t>sold their possessions and goods, and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divided </a:t>
            </a:r>
            <a:r>
              <a:rPr lang="en-US" sz="3600" dirty="0"/>
              <a:t>them among all, as anyone had </a:t>
            </a:r>
            <a:r>
              <a:rPr lang="en-US" sz="3600" dirty="0" smtClean="0"/>
              <a:t>need” (2:44, 45)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smtClean="0"/>
              <a:t>A togetherness </a:t>
            </a:r>
            <a:r>
              <a:rPr lang="en-US" sz="3200" dirty="0" smtClean="0"/>
              <a:t>with compassion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Funds distributed to needy saints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000" dirty="0"/>
              <a:t>B</a:t>
            </a:r>
            <a:r>
              <a:rPr lang="en-US" sz="3000" dirty="0" smtClean="0"/>
              <a:t>eginning of the pattern on benevolence revealed (Acts 4:34, 35; 6:1-8; 11:27-30; etc.)</a:t>
            </a:r>
            <a:endParaRPr lang="en-US" sz="3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562600" y="3810000"/>
            <a:ext cx="2819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343400"/>
            <a:ext cx="1066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500063"/>
            <a:ext cx="844391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58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“Benevolence”– LIMITED!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People today view the church as a place where they can receive financial help when their budget tightens</a:t>
            </a:r>
          </a:p>
          <a:p>
            <a:r>
              <a:rPr lang="en-US" sz="2800" dirty="0"/>
              <a:t>N</a:t>
            </a:r>
            <a:r>
              <a:rPr lang="en-US" sz="2800" dirty="0" smtClean="0"/>
              <a:t>o passage in scripture shows the church is to be a welfare agency to the poor of the world</a:t>
            </a:r>
          </a:p>
          <a:p>
            <a:r>
              <a:rPr lang="en-US" sz="2800" dirty="0"/>
              <a:t>N</a:t>
            </a:r>
            <a:r>
              <a:rPr lang="en-US" sz="2800" dirty="0" smtClean="0"/>
              <a:t>o passage exists that suggests the church ever gave monetary help to a non-Christian</a:t>
            </a:r>
          </a:p>
          <a:p>
            <a:r>
              <a:rPr lang="en-US" sz="2800" dirty="0" smtClean="0"/>
              <a:t>No authority for churches to build benevolent institutions for the needy of the world</a:t>
            </a:r>
          </a:p>
          <a:p>
            <a:r>
              <a:rPr lang="en-US" sz="2800" dirty="0" smtClean="0"/>
              <a:t>Limitations were placed—even on widows </a:t>
            </a:r>
            <a:br>
              <a:rPr lang="en-US" sz="2800" dirty="0" smtClean="0"/>
            </a:br>
            <a:r>
              <a:rPr lang="en-US" sz="2800" dirty="0" smtClean="0"/>
              <a:t>(1 Tim. 5:1-16)</a:t>
            </a:r>
          </a:p>
          <a:p>
            <a:r>
              <a:rPr lang="en-US" sz="2800" dirty="0" smtClean="0"/>
              <a:t>Individuals may help as they wish (Mk. 14:3-7)</a:t>
            </a:r>
          </a:p>
        </p:txBody>
      </p:sp>
    </p:spTree>
    <p:extLst>
      <p:ext uri="{BB962C8B-B14F-4D97-AF65-F5344CB8AC3E}">
        <p14:creationId xmlns:p14="http://schemas.microsoft.com/office/powerpoint/2010/main" val="1167404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6212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81000"/>
            <a:ext cx="85534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6800" y="2245816"/>
            <a:ext cx="381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/>
                </a:solidFill>
              </a:rPr>
              <a:t>Pride &amp; greed </a:t>
            </a:r>
            <a:br>
              <a:rPr lang="en-US" sz="2400" dirty="0" smtClean="0">
                <a:solidFill>
                  <a:prstClr val="white"/>
                </a:solidFill>
              </a:rPr>
            </a:br>
            <a:r>
              <a:rPr lang="en-US" sz="2400" dirty="0" smtClean="0">
                <a:solidFill>
                  <a:prstClr val="white"/>
                </a:solidFill>
              </a:rPr>
              <a:t>(Ps. 10:1-11)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/>
                </a:solidFill>
              </a:rPr>
              <a:t>Compulsion (2 Cor. 9:7; </a:t>
            </a:r>
            <a:r>
              <a:rPr lang="en-US" sz="2400" dirty="0" err="1" smtClean="0">
                <a:solidFill>
                  <a:prstClr val="white"/>
                </a:solidFill>
              </a:rPr>
              <a:t>Phlm</a:t>
            </a:r>
            <a:r>
              <a:rPr lang="en-US" sz="2400" dirty="0" smtClean="0">
                <a:solidFill>
                  <a:prstClr val="white"/>
                </a:solidFill>
              </a:rPr>
              <a:t>. 1:8-14)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/>
                </a:solidFill>
              </a:rPr>
              <a:t>Laziness (2 Th. 3:10)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white"/>
                </a:solidFill>
              </a:rPr>
              <a:t>Of a potential giver (Eph. 4:28)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white"/>
                </a:solidFill>
              </a:rPr>
              <a:t>Abuse of a receiver (Prov. 30:15, 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To be seen of men (Acts 5:1ff; Matt. 6:2-4</a:t>
            </a:r>
            <a:r>
              <a:rPr lang="en-US" sz="2400" dirty="0" smtClean="0">
                <a:solidFill>
                  <a:prstClr val="white"/>
                </a:solidFill>
              </a:rPr>
              <a:t>)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7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86000"/>
            <a:ext cx="7772400" cy="2200275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anose="020E0802020502020306" pitchFamily="34" charset="0"/>
              </a:rPr>
              <a:t>God </a:t>
            </a:r>
            <a:r>
              <a:rPr lang="en-US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GAVE </a:t>
            </a:r>
            <a:r>
              <a:rPr lang="en-US" b="1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anose="020E0802020502020306" pitchFamily="34" charset="0"/>
              </a:rPr>
              <a:t>His Son To Save You!</a:t>
            </a:r>
            <a:endParaRPr lang="en-US" b="1" cap="none" spc="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4800600"/>
            <a:ext cx="7772400" cy="1326451"/>
          </a:xfrm>
        </p:spPr>
        <p:txBody>
          <a:bodyPr>
            <a:normAutofit/>
          </a:bodyPr>
          <a:lstStyle/>
          <a:p>
            <a:r>
              <a:rPr lang="en-US" dirty="0" smtClean="0"/>
              <a:t>John 3:16; 4:10 | Romans 5:15; 6:23 | 2 Corinthians 8:9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8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86000"/>
            <a:ext cx="7772400" cy="2200275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anose="020E0802020502020306" pitchFamily="34" charset="0"/>
              </a:rPr>
              <a:t>Will You </a:t>
            </a:r>
            <a:r>
              <a:rPr lang="en-US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erlin Sans FB Demi" panose="020E0802020502020306" pitchFamily="34" charset="0"/>
              </a:rPr>
              <a:t>ENTRUST</a:t>
            </a:r>
            <a:r>
              <a:rPr lang="en-US" b="1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anose="020E0802020502020306" pitchFamily="34" charset="0"/>
              </a:rPr>
              <a:t> Your Soul To God Today?</a:t>
            </a:r>
            <a:endParaRPr lang="en-US" b="1" cap="none" spc="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4800600"/>
            <a:ext cx="7772400" cy="20574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1Peter 4:18, 19,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Now </a:t>
            </a:r>
            <a:r>
              <a:rPr lang="en-US" dirty="0"/>
              <a:t>"If the righteous one is scarcely saved, Where will the ungodly and the sinner appear</a:t>
            </a:r>
            <a:r>
              <a:rPr lang="en-US" dirty="0" smtClean="0"/>
              <a:t>?" Therefore </a:t>
            </a:r>
            <a:r>
              <a:rPr lang="en-US" dirty="0"/>
              <a:t>let those who suffer according to the will of God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their souls to Him in doing good, as to a faithful Creator.</a:t>
            </a:r>
          </a:p>
        </p:txBody>
      </p:sp>
    </p:spTree>
    <p:extLst>
      <p:ext uri="{BB962C8B-B14F-4D97-AF65-F5344CB8AC3E}">
        <p14:creationId xmlns:p14="http://schemas.microsoft.com/office/powerpoint/2010/main" val="336236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Believe?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 REPENTANCE</a:t>
            </a:r>
          </a:p>
          <a:p>
            <a:pPr lvl="1"/>
            <a:r>
              <a:rPr lang="en-US" sz="3200" dirty="0" smtClean="0"/>
              <a:t>“Truly</a:t>
            </a:r>
            <a:r>
              <a:rPr lang="en-US" sz="3200" dirty="0"/>
              <a:t>, these times of ignorance God overlooked, but now commands all men everywhere to </a:t>
            </a:r>
            <a:r>
              <a:rPr lang="en-US" sz="3200" dirty="0" smtClean="0"/>
              <a:t>repent” (Acts 17:30)</a:t>
            </a:r>
          </a:p>
        </p:txBody>
      </p:sp>
    </p:spTree>
    <p:extLst>
      <p:ext uri="{BB962C8B-B14F-4D97-AF65-F5344CB8AC3E}">
        <p14:creationId xmlns:p14="http://schemas.microsoft.com/office/powerpoint/2010/main" val="7301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4464</TotalTime>
  <Words>349</Words>
  <Application>Microsoft Office PowerPoint</Application>
  <PresentationFormat>On-screen Show (4:3)</PresentationFormat>
  <Paragraphs>67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Adobe Gothic Std B</vt:lpstr>
      <vt:lpstr>Berlin Sans FB Demi</vt:lpstr>
      <vt:lpstr>Calibri</vt:lpstr>
      <vt:lpstr>Wingdings</vt:lpstr>
      <vt:lpstr>Arial Black</vt:lpstr>
      <vt:lpstr>Aharoni</vt:lpstr>
      <vt:lpstr>Chaparral Pro Light</vt:lpstr>
      <vt:lpstr>1_Clarity</vt:lpstr>
      <vt:lpstr>Clarity</vt:lpstr>
      <vt:lpstr>Expository  Excerpts From Acts 2</vt:lpstr>
      <vt:lpstr>Acts 2 Broken Down</vt:lpstr>
      <vt:lpstr>PowerPoint Presentation</vt:lpstr>
      <vt:lpstr>PowerPoint Presentation</vt:lpstr>
      <vt:lpstr>“Benevolence”– LIMITED!</vt:lpstr>
      <vt:lpstr>PowerPoint Presentation</vt:lpstr>
      <vt:lpstr>God GAVE His Son To Save You!</vt:lpstr>
      <vt:lpstr>Will You ENTRUST Your Soul To God Today?</vt:lpstr>
      <vt:lpstr>Do You Believe?</vt:lpstr>
      <vt:lpstr>Do You Believe?</vt:lpstr>
      <vt:lpstr>Do You Believe?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 Excerpts From Acts 2</dc:title>
  <dc:creator>Steven J. Wallace</dc:creator>
  <cp:lastModifiedBy>Steven J. Wallace</cp:lastModifiedBy>
  <cp:revision>78</cp:revision>
  <dcterms:created xsi:type="dcterms:W3CDTF">2014-01-29T01:46:01Z</dcterms:created>
  <dcterms:modified xsi:type="dcterms:W3CDTF">2014-02-14T23:43:10Z</dcterms:modified>
</cp:coreProperties>
</file>